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6" r:id="rId16"/>
    <p:sldId id="273" r:id="rId17"/>
    <p:sldId id="277" r:id="rId18"/>
    <p:sldId id="274" r:id="rId19"/>
    <p:sldId id="275" r:id="rId20"/>
    <p:sldId id="269" r:id="rId21"/>
    <p:sldId id="271" r:id="rId22"/>
  </p:sldIdLst>
  <p:sldSz cx="9144000" cy="5143500" type="screen16x9"/>
  <p:notesSz cx="6858000" cy="9144000"/>
  <p:embeddedFontLst>
    <p:embeddedFont>
      <p:font typeface="Barlow" panose="00000500000000000000" pitchFamily="2" charset="0"/>
      <p:regular r:id="rId24"/>
      <p:bold r:id="rId25"/>
      <p:italic r:id="rId26"/>
      <p:boldItalic r:id="rId27"/>
    </p:embeddedFont>
    <p:embeddedFont>
      <p:font typeface="Barlow Light" panose="00000400000000000000" pitchFamily="2"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Raleway" pitchFamily="2" charset="0"/>
      <p:regular r:id="rId36"/>
      <p:bold r:id="rId37"/>
      <p:italic r:id="rId38"/>
      <p:boldItalic r:id="rId39"/>
    </p:embeddedFont>
    <p:embeddedFont>
      <p:font typeface="Raleway SemiBold"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42e6e6d387_0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42e6e6d38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42de69b7c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42de69b7c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42de69b7c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42de69b7c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3d6a895a77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3d6a895a77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3e6847b8c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3e6847b8c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3e6847b8c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3e6847b8c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3c224ddaaf_0_4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3c224ddaaf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d256a7e09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3d256a7e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d256a7e09_1_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d256a7e09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3d256a7e09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3d256a7e09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d6a895a77_2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3d6a895a7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3e449f24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3e449f24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42de69b7cb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42de69b7c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2" name="Google Shape;52;p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uYWB8BpUmCHeUfSmusHhgwLzsYo4_aDK/view?usp=sharing"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430025" y="755950"/>
            <a:ext cx="5518800" cy="1992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b="1" dirty="0">
                <a:latin typeface="Raleway"/>
                <a:ea typeface="Raleway"/>
                <a:cs typeface="Raleway"/>
                <a:sym typeface="Raleway"/>
              </a:rPr>
              <a:t>Find Me Internship</a:t>
            </a:r>
            <a:r>
              <a:rPr lang="en" sz="4700" b="1" dirty="0">
                <a:latin typeface="Raleway"/>
                <a:ea typeface="Raleway"/>
                <a:cs typeface="Raleway"/>
                <a:sym typeface="Raleway"/>
              </a:rPr>
              <a:t> </a:t>
            </a:r>
            <a:r>
              <a:rPr lang="en" sz="4400" b="1" dirty="0">
                <a:latin typeface="Raleway"/>
                <a:ea typeface="Raleway"/>
                <a:cs typeface="Raleway"/>
                <a:sym typeface="Raleway"/>
              </a:rPr>
              <a:t>Website</a:t>
            </a:r>
            <a:endParaRPr sz="4400" b="1" dirty="0">
              <a:latin typeface="Raleway"/>
              <a:ea typeface="Raleway"/>
              <a:cs typeface="Raleway"/>
              <a:sym typeface="Raleway"/>
            </a:endParaRPr>
          </a:p>
        </p:txBody>
      </p:sp>
      <p:pic>
        <p:nvPicPr>
          <p:cNvPr id="339" name="Google Shape;339;p12"/>
          <p:cNvPicPr preferRelativeResize="0"/>
          <p:nvPr/>
        </p:nvPicPr>
        <p:blipFill>
          <a:blip r:embed="rId3">
            <a:alphaModFix/>
          </a:blip>
          <a:stretch>
            <a:fillRect/>
          </a:stretch>
        </p:blipFill>
        <p:spPr>
          <a:xfrm>
            <a:off x="0" y="0"/>
            <a:ext cx="3958700" cy="819050"/>
          </a:xfrm>
          <a:prstGeom prst="rect">
            <a:avLst/>
          </a:prstGeom>
          <a:noFill/>
          <a:ln>
            <a:noFill/>
          </a:ln>
        </p:spPr>
      </p:pic>
      <p:pic>
        <p:nvPicPr>
          <p:cNvPr id="340" name="Google Shape;340;p12"/>
          <p:cNvPicPr preferRelativeResize="0"/>
          <p:nvPr/>
        </p:nvPicPr>
        <p:blipFill>
          <a:blip r:embed="rId4">
            <a:alphaModFix/>
          </a:blip>
          <a:stretch>
            <a:fillRect/>
          </a:stretch>
        </p:blipFill>
        <p:spPr>
          <a:xfrm>
            <a:off x="8124275" y="0"/>
            <a:ext cx="1019725" cy="868125"/>
          </a:xfrm>
          <a:prstGeom prst="rect">
            <a:avLst/>
          </a:prstGeom>
          <a:noFill/>
          <a:ln>
            <a:noFill/>
          </a:ln>
        </p:spPr>
      </p:pic>
      <p:sp>
        <p:nvSpPr>
          <p:cNvPr id="341" name="Google Shape;341;p12"/>
          <p:cNvSpPr txBox="1"/>
          <p:nvPr/>
        </p:nvSpPr>
        <p:spPr>
          <a:xfrm>
            <a:off x="386700" y="3164200"/>
            <a:ext cx="69546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Barlow"/>
                <a:ea typeface="Barlow"/>
                <a:cs typeface="Barlow"/>
                <a:sym typeface="Barlow"/>
              </a:rPr>
              <a:t>Subject: </a:t>
            </a:r>
            <a:r>
              <a:rPr lang="en" dirty="0">
                <a:latin typeface="Barlow Light"/>
                <a:ea typeface="Barlow Light"/>
                <a:cs typeface="Barlow Light"/>
                <a:sym typeface="Barlow Light"/>
              </a:rPr>
              <a:t>CS348 SGP 3</a:t>
            </a:r>
            <a:endParaRPr dirty="0">
              <a:latin typeface="Barlow Light"/>
              <a:ea typeface="Barlow Light"/>
              <a:cs typeface="Barlow Light"/>
              <a:sym typeface="Barlow Light"/>
            </a:endParaRPr>
          </a:p>
          <a:p>
            <a:pPr marL="0" lvl="0" indent="0" algn="l" rtl="0">
              <a:spcBef>
                <a:spcPts val="0"/>
              </a:spcBef>
              <a:spcAft>
                <a:spcPts val="0"/>
              </a:spcAft>
              <a:buNone/>
            </a:pPr>
            <a:r>
              <a:rPr lang="en" b="1" dirty="0">
                <a:latin typeface="Barlow"/>
                <a:ea typeface="Barlow"/>
                <a:cs typeface="Barlow"/>
                <a:sym typeface="Barlow"/>
              </a:rPr>
              <a:t>Internal Mentor: </a:t>
            </a:r>
            <a:r>
              <a:rPr lang="en" dirty="0">
                <a:latin typeface="Barlow"/>
                <a:ea typeface="Barlow"/>
                <a:cs typeface="Barlow"/>
                <a:sym typeface="Barlow"/>
              </a:rPr>
              <a:t>Assistant</a:t>
            </a:r>
            <a:r>
              <a:rPr lang="en" dirty="0">
                <a:latin typeface="Barlow Light"/>
                <a:ea typeface="Barlow Light"/>
                <a:cs typeface="Barlow Light"/>
                <a:sym typeface="Barlow Light"/>
              </a:rPr>
              <a:t> Prof Bela Shah</a:t>
            </a:r>
            <a:endParaRPr dirty="0">
              <a:latin typeface="Barlow Light"/>
              <a:ea typeface="Barlow Light"/>
              <a:cs typeface="Barlow Light"/>
              <a:sym typeface="Barlow Light"/>
            </a:endParaRPr>
          </a:p>
          <a:p>
            <a:pPr marL="0" lvl="0" indent="0" algn="l" rtl="0">
              <a:spcBef>
                <a:spcPts val="0"/>
              </a:spcBef>
              <a:spcAft>
                <a:spcPts val="0"/>
              </a:spcAft>
              <a:buNone/>
            </a:pPr>
            <a:r>
              <a:rPr lang="en" b="1" dirty="0">
                <a:latin typeface="Barlow"/>
                <a:ea typeface="Barlow"/>
                <a:cs typeface="Barlow"/>
                <a:sym typeface="Barlow"/>
              </a:rPr>
              <a:t>Group members:</a:t>
            </a:r>
            <a:endParaRPr b="1" dirty="0">
              <a:latin typeface="Barlow"/>
              <a:ea typeface="Barlow"/>
              <a:cs typeface="Barlow"/>
              <a:sym typeface="Barlow"/>
            </a:endParaRPr>
          </a:p>
          <a:p>
            <a:pPr marL="0" lvl="0" indent="0" algn="l" rtl="0">
              <a:spcBef>
                <a:spcPts val="0"/>
              </a:spcBef>
              <a:spcAft>
                <a:spcPts val="0"/>
              </a:spcAft>
              <a:buNone/>
            </a:pPr>
            <a:r>
              <a:rPr lang="en" dirty="0">
                <a:latin typeface="Barlow Light"/>
                <a:ea typeface="Barlow Light"/>
                <a:cs typeface="Barlow Light"/>
                <a:sym typeface="Barlow Light"/>
              </a:rPr>
              <a:t>20CS057 Shivam Patel</a:t>
            </a:r>
            <a:endParaRPr dirty="0">
              <a:latin typeface="Barlow Light"/>
              <a:ea typeface="Barlow Light"/>
              <a:cs typeface="Barlow Light"/>
              <a:sym typeface="Barlow Light"/>
            </a:endParaRPr>
          </a:p>
          <a:p>
            <a:pPr marL="0" lvl="0" indent="0" algn="l" rtl="0">
              <a:spcBef>
                <a:spcPts val="0"/>
              </a:spcBef>
              <a:spcAft>
                <a:spcPts val="0"/>
              </a:spcAft>
              <a:buNone/>
            </a:pPr>
            <a:r>
              <a:rPr lang="en" dirty="0">
                <a:latin typeface="Barlow Light"/>
                <a:ea typeface="Barlow Light"/>
                <a:cs typeface="Barlow Light"/>
                <a:sym typeface="Barlow Light"/>
              </a:rPr>
              <a:t>20CS063 Hemil Patoliya</a:t>
            </a:r>
            <a:endParaRPr dirty="0">
              <a:latin typeface="Barlow Light"/>
              <a:ea typeface="Barlow Light"/>
              <a:cs typeface="Barlow Light"/>
              <a:sym typeface="Barlow Light"/>
            </a:endParaRPr>
          </a:p>
          <a:p>
            <a:pPr marL="0" lvl="0" indent="0" algn="l" rtl="0">
              <a:spcBef>
                <a:spcPts val="0"/>
              </a:spcBef>
              <a:spcAft>
                <a:spcPts val="0"/>
              </a:spcAft>
              <a:buNone/>
            </a:pPr>
            <a:r>
              <a:rPr lang="en" dirty="0">
                <a:latin typeface="Barlow Light"/>
                <a:ea typeface="Barlow Light"/>
                <a:cs typeface="Barlow Light"/>
                <a:sym typeface="Barlow Light"/>
              </a:rPr>
              <a:t>20CS065 Kishan Prajapati</a:t>
            </a:r>
            <a:endParaRPr dirty="0">
              <a:latin typeface="Barlow Light"/>
              <a:ea typeface="Barlow Light"/>
              <a:cs typeface="Barlow Light"/>
              <a:sym typeface="Barlow Light"/>
            </a:endParaRPr>
          </a:p>
          <a:p>
            <a:pPr marL="0" lvl="0" indent="0" algn="l" rtl="0">
              <a:spcBef>
                <a:spcPts val="0"/>
              </a:spcBef>
              <a:spcAft>
                <a:spcPts val="0"/>
              </a:spcAft>
              <a:buNone/>
            </a:pPr>
            <a:r>
              <a:rPr lang="en" dirty="0">
                <a:latin typeface="Barlow Light"/>
                <a:ea typeface="Barlow Light"/>
                <a:cs typeface="Barlow Light"/>
                <a:sym typeface="Barlow Light"/>
              </a:rPr>
              <a:t>20CS068 Pruthvi Raj</a:t>
            </a:r>
            <a:endParaRPr dirty="0">
              <a:latin typeface="Barlow Light"/>
              <a:ea typeface="Barlow Light"/>
              <a:cs typeface="Barlow Light"/>
              <a:sym typeface="Barlow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1"/>
          <p:cNvSpPr txBox="1">
            <a:spLocks noGrp="1"/>
          </p:cNvSpPr>
          <p:nvPr>
            <p:ph type="title"/>
          </p:nvPr>
        </p:nvSpPr>
        <p:spPr>
          <a:xfrm>
            <a:off x="457200" y="605600"/>
            <a:ext cx="8099700" cy="56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SDLC</a:t>
            </a:r>
            <a:endParaRPr/>
          </a:p>
        </p:txBody>
      </p:sp>
      <p:sp>
        <p:nvSpPr>
          <p:cNvPr id="433" name="Google Shape;433;p21"/>
          <p:cNvSpPr txBox="1">
            <a:spLocks noGrp="1"/>
          </p:cNvSpPr>
          <p:nvPr>
            <p:ph type="body" idx="1"/>
          </p:nvPr>
        </p:nvSpPr>
        <p:spPr>
          <a:xfrm>
            <a:off x="398425" y="1377275"/>
            <a:ext cx="8099700" cy="34665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a:t>In incremental model the entire project is divided into smaller more easily managed modules. Each module passes through requirements, design, implementation and testing phases.A working version of software is produced during each module. </a:t>
            </a:r>
            <a:endParaRPr/>
          </a:p>
          <a:p>
            <a:pPr marL="0" lvl="0" indent="0" algn="l" rtl="0">
              <a:lnSpc>
                <a:spcPct val="100000"/>
              </a:lnSpc>
              <a:spcBef>
                <a:spcPts val="600"/>
              </a:spcBef>
              <a:spcAft>
                <a:spcPts val="0"/>
              </a:spcAft>
              <a:buNone/>
            </a:pPr>
            <a:r>
              <a:rPr lang="en" b="1">
                <a:latin typeface="Barlow"/>
                <a:ea typeface="Barlow"/>
                <a:cs typeface="Barlow"/>
                <a:sym typeface="Barlow"/>
              </a:rPr>
              <a:t>Requirement Analysis: </a:t>
            </a:r>
            <a:r>
              <a:rPr lang="en"/>
              <a:t>First the requirements of the customer regarding module is noted down and analysis is done on the features.</a:t>
            </a:r>
            <a:endParaRPr/>
          </a:p>
          <a:p>
            <a:pPr marL="0" lvl="0" indent="0" algn="l" rtl="0">
              <a:lnSpc>
                <a:spcPct val="100000"/>
              </a:lnSpc>
              <a:spcBef>
                <a:spcPts val="600"/>
              </a:spcBef>
              <a:spcAft>
                <a:spcPts val="0"/>
              </a:spcAft>
              <a:buNone/>
            </a:pPr>
            <a:r>
              <a:rPr lang="en" b="1">
                <a:latin typeface="Barlow"/>
                <a:ea typeface="Barlow"/>
                <a:cs typeface="Barlow"/>
                <a:sym typeface="Barlow"/>
              </a:rPr>
              <a:t>System Design: </a:t>
            </a:r>
            <a:r>
              <a:rPr lang="en"/>
              <a:t>Second step is the system design where the team decides the layout of the module based on the requirements.</a:t>
            </a:r>
            <a:endParaRPr/>
          </a:p>
          <a:p>
            <a:pPr marL="0" lvl="0" indent="0" algn="l" rtl="0">
              <a:lnSpc>
                <a:spcPct val="100000"/>
              </a:lnSpc>
              <a:spcBef>
                <a:spcPts val="600"/>
              </a:spcBef>
              <a:spcAft>
                <a:spcPts val="0"/>
              </a:spcAft>
              <a:buNone/>
            </a:pPr>
            <a:r>
              <a:rPr lang="en" b="1">
                <a:latin typeface="Barlow"/>
                <a:ea typeface="Barlow"/>
                <a:cs typeface="Barlow"/>
                <a:sym typeface="Barlow"/>
              </a:rPr>
              <a:t>Code:</a:t>
            </a:r>
            <a:r>
              <a:rPr lang="en"/>
              <a:t> The coding of software starts in this step.</a:t>
            </a:r>
            <a:endParaRPr/>
          </a:p>
          <a:p>
            <a:pPr marL="0" lvl="0" indent="0" algn="l" rtl="0">
              <a:lnSpc>
                <a:spcPct val="100000"/>
              </a:lnSpc>
              <a:spcBef>
                <a:spcPts val="600"/>
              </a:spcBef>
              <a:spcAft>
                <a:spcPts val="0"/>
              </a:spcAft>
              <a:buNone/>
            </a:pPr>
            <a:r>
              <a:rPr lang="en" b="1">
                <a:latin typeface="Barlow"/>
                <a:ea typeface="Barlow"/>
                <a:cs typeface="Barlow"/>
                <a:sym typeface="Barlow"/>
              </a:rPr>
              <a:t>Testing: </a:t>
            </a:r>
            <a:r>
              <a:rPr lang="en"/>
              <a:t>Once the system is deployed, it goes through the testing phase. </a:t>
            </a:r>
            <a:endParaRPr/>
          </a:p>
        </p:txBody>
      </p:sp>
      <p:sp>
        <p:nvSpPr>
          <p:cNvPr id="434" name="Google Shape;434;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2"/>
          <p:cNvSpPr txBox="1">
            <a:spLocks noGrp="1"/>
          </p:cNvSpPr>
          <p:nvPr>
            <p:ph type="title"/>
          </p:nvPr>
        </p:nvSpPr>
        <p:spPr>
          <a:xfrm>
            <a:off x="457200" y="605600"/>
            <a:ext cx="8099700" cy="56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Modules</a:t>
            </a:r>
            <a:endParaRPr/>
          </a:p>
        </p:txBody>
      </p:sp>
      <p:sp>
        <p:nvSpPr>
          <p:cNvPr id="440" name="Google Shape;440;p22"/>
          <p:cNvSpPr txBox="1">
            <a:spLocks noGrp="1"/>
          </p:cNvSpPr>
          <p:nvPr>
            <p:ph type="body" idx="1"/>
          </p:nvPr>
        </p:nvSpPr>
        <p:spPr>
          <a:xfrm>
            <a:off x="369501" y="1172000"/>
            <a:ext cx="8099700" cy="393335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b="1" dirty="0">
                <a:latin typeface="Barlow"/>
                <a:ea typeface="Barlow"/>
                <a:cs typeface="Barlow"/>
                <a:sym typeface="Barlow"/>
              </a:rPr>
              <a:t>Dashboard:</a:t>
            </a:r>
            <a:endParaRPr b="1" dirty="0">
              <a:latin typeface="Barlow"/>
              <a:ea typeface="Barlow"/>
              <a:cs typeface="Barlow"/>
              <a:sym typeface="Barlow"/>
            </a:endParaRPr>
          </a:p>
          <a:p>
            <a:pPr marL="0" lvl="0" indent="0" algn="l" rtl="0">
              <a:lnSpc>
                <a:spcPct val="100000"/>
              </a:lnSpc>
              <a:spcBef>
                <a:spcPts val="600"/>
              </a:spcBef>
              <a:spcAft>
                <a:spcPts val="0"/>
              </a:spcAft>
              <a:buNone/>
            </a:pPr>
            <a:r>
              <a:rPr lang="en" dirty="0"/>
              <a:t>The dashboard will consist of grid of Companies profile image along with the contact information and rating given by students who did their internship from that company.    </a:t>
            </a:r>
            <a:endParaRPr dirty="0"/>
          </a:p>
          <a:p>
            <a:pPr marL="0" lvl="0" indent="0" algn="l" rtl="0">
              <a:lnSpc>
                <a:spcPct val="100000"/>
              </a:lnSpc>
              <a:spcBef>
                <a:spcPts val="600"/>
              </a:spcBef>
              <a:spcAft>
                <a:spcPts val="0"/>
              </a:spcAft>
              <a:buNone/>
            </a:pPr>
            <a:endParaRPr dirty="0"/>
          </a:p>
          <a:p>
            <a:pPr marL="0" lvl="0" indent="0" algn="l" rtl="0">
              <a:lnSpc>
                <a:spcPct val="100000"/>
              </a:lnSpc>
              <a:spcBef>
                <a:spcPts val="600"/>
              </a:spcBef>
              <a:spcAft>
                <a:spcPts val="0"/>
              </a:spcAft>
              <a:buNone/>
            </a:pPr>
            <a:r>
              <a:rPr lang="en" b="1" dirty="0">
                <a:latin typeface="Barlow"/>
                <a:ea typeface="Barlow"/>
                <a:cs typeface="Barlow"/>
                <a:sym typeface="Barlow"/>
              </a:rPr>
              <a:t>Registration and Login:</a:t>
            </a:r>
            <a:endParaRPr b="1" dirty="0">
              <a:latin typeface="Barlow"/>
              <a:ea typeface="Barlow"/>
              <a:cs typeface="Barlow"/>
              <a:sym typeface="Barlow"/>
            </a:endParaRPr>
          </a:p>
          <a:p>
            <a:pPr marL="0" lvl="0" indent="0" algn="l" rtl="0">
              <a:lnSpc>
                <a:spcPct val="100000"/>
              </a:lnSpc>
              <a:spcBef>
                <a:spcPts val="600"/>
              </a:spcBef>
              <a:spcAft>
                <a:spcPts val="0"/>
              </a:spcAft>
              <a:buNone/>
            </a:pPr>
            <a:r>
              <a:rPr lang="en" dirty="0"/>
              <a:t>The registration and login feature is provided for the access of further pages on user as well as admin side.</a:t>
            </a:r>
            <a:endParaRPr dirty="0"/>
          </a:p>
          <a:p>
            <a:pPr marL="0" lvl="0" indent="0" algn="l" rtl="0">
              <a:lnSpc>
                <a:spcPct val="100000"/>
              </a:lnSpc>
              <a:spcBef>
                <a:spcPts val="600"/>
              </a:spcBef>
              <a:spcAft>
                <a:spcPts val="0"/>
              </a:spcAft>
              <a:buNone/>
            </a:pPr>
            <a:endParaRPr dirty="0"/>
          </a:p>
          <a:p>
            <a:pPr marL="0" lvl="0" indent="0" algn="l" rtl="0">
              <a:lnSpc>
                <a:spcPct val="100000"/>
              </a:lnSpc>
              <a:spcBef>
                <a:spcPts val="600"/>
              </a:spcBef>
              <a:spcAft>
                <a:spcPts val="0"/>
              </a:spcAft>
              <a:buNone/>
            </a:pPr>
            <a:r>
              <a:rPr lang="en" b="1" dirty="0">
                <a:latin typeface="Barlow"/>
                <a:ea typeface="Barlow"/>
                <a:cs typeface="Barlow"/>
                <a:sym typeface="Barlow"/>
              </a:rPr>
              <a:t>Company list and Profile:</a:t>
            </a:r>
            <a:endParaRPr b="1" dirty="0">
              <a:latin typeface="Barlow"/>
              <a:ea typeface="Barlow"/>
              <a:cs typeface="Barlow"/>
              <a:sym typeface="Barlow"/>
            </a:endParaRPr>
          </a:p>
          <a:p>
            <a:pPr marL="0" lvl="0" indent="0" algn="l" rtl="0">
              <a:lnSpc>
                <a:spcPct val="100000"/>
              </a:lnSpc>
              <a:spcBef>
                <a:spcPts val="600"/>
              </a:spcBef>
              <a:spcAft>
                <a:spcPts val="0"/>
              </a:spcAft>
              <a:buNone/>
            </a:pPr>
            <a:r>
              <a:rPr lang="en" dirty="0"/>
              <a:t>This module consists of list of available company and profile of each company which will gives detailed information about the company and requirements.</a:t>
            </a:r>
            <a:endParaRPr dirty="0"/>
          </a:p>
          <a:p>
            <a:pPr marL="0" lvl="0" indent="0" algn="l" rtl="0">
              <a:lnSpc>
                <a:spcPct val="100000"/>
              </a:lnSpc>
              <a:spcBef>
                <a:spcPts val="600"/>
              </a:spcBef>
              <a:spcAft>
                <a:spcPts val="0"/>
              </a:spcAft>
              <a:buNone/>
            </a:pPr>
            <a:endParaRPr b="1" dirty="0">
              <a:latin typeface="Barlow"/>
              <a:ea typeface="Barlow"/>
              <a:cs typeface="Barlow"/>
              <a:sym typeface="Barlow"/>
            </a:endParaRPr>
          </a:p>
        </p:txBody>
      </p:sp>
      <p:sp>
        <p:nvSpPr>
          <p:cNvPr id="441" name="Google Shape;441;p2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3"/>
          <p:cNvSpPr txBox="1">
            <a:spLocks noGrp="1"/>
          </p:cNvSpPr>
          <p:nvPr>
            <p:ph type="title"/>
          </p:nvPr>
        </p:nvSpPr>
        <p:spPr>
          <a:xfrm>
            <a:off x="457200" y="605600"/>
            <a:ext cx="8099700" cy="56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Modules</a:t>
            </a:r>
            <a:endParaRPr dirty="0"/>
          </a:p>
        </p:txBody>
      </p:sp>
      <p:sp>
        <p:nvSpPr>
          <p:cNvPr id="447" name="Google Shape;447;p23"/>
          <p:cNvSpPr txBox="1">
            <a:spLocks noGrp="1"/>
          </p:cNvSpPr>
          <p:nvPr>
            <p:ph type="body" idx="1"/>
          </p:nvPr>
        </p:nvSpPr>
        <p:spPr>
          <a:xfrm>
            <a:off x="361751" y="1172000"/>
            <a:ext cx="8099700" cy="34746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b="1" dirty="0">
                <a:latin typeface="Barlow"/>
                <a:ea typeface="Barlow"/>
                <a:cs typeface="Barlow"/>
                <a:sym typeface="Barlow"/>
              </a:rPr>
              <a:t>Add and View Company review:</a:t>
            </a:r>
            <a:endParaRPr b="1" dirty="0">
              <a:latin typeface="Barlow"/>
              <a:ea typeface="Barlow"/>
              <a:cs typeface="Barlow"/>
              <a:sym typeface="Barlow"/>
            </a:endParaRPr>
          </a:p>
          <a:p>
            <a:pPr marL="0" lvl="0" indent="0" algn="l" rtl="0">
              <a:lnSpc>
                <a:spcPct val="100000"/>
              </a:lnSpc>
              <a:spcBef>
                <a:spcPts val="600"/>
              </a:spcBef>
              <a:spcAft>
                <a:spcPts val="0"/>
              </a:spcAft>
              <a:buNone/>
            </a:pPr>
            <a:r>
              <a:rPr lang="en" dirty="0"/>
              <a:t>The module provides the feature to user to add their review regarding company and  allow all the users to view the reviews of company which are already entered by students.  </a:t>
            </a:r>
            <a:endParaRPr dirty="0"/>
          </a:p>
          <a:p>
            <a:pPr marL="0" lvl="0" indent="0" algn="l" rtl="0">
              <a:lnSpc>
                <a:spcPct val="100000"/>
              </a:lnSpc>
              <a:spcBef>
                <a:spcPts val="600"/>
              </a:spcBef>
              <a:spcAft>
                <a:spcPts val="0"/>
              </a:spcAft>
              <a:buNone/>
            </a:pPr>
            <a:r>
              <a:rPr lang="en" b="1" dirty="0">
                <a:latin typeface="Barlow"/>
                <a:ea typeface="Barlow"/>
                <a:cs typeface="Barlow"/>
                <a:sym typeface="Barlow"/>
              </a:rPr>
              <a:t>Company Approval:</a:t>
            </a:r>
            <a:endParaRPr b="1" dirty="0">
              <a:latin typeface="Barlow"/>
              <a:ea typeface="Barlow"/>
              <a:cs typeface="Barlow"/>
              <a:sym typeface="Barlow"/>
            </a:endParaRPr>
          </a:p>
          <a:p>
            <a:pPr marL="0" lvl="0" indent="0" algn="l" rtl="0">
              <a:lnSpc>
                <a:spcPct val="100000"/>
              </a:lnSpc>
              <a:spcBef>
                <a:spcPts val="600"/>
              </a:spcBef>
              <a:spcAft>
                <a:spcPts val="0"/>
              </a:spcAft>
              <a:buNone/>
            </a:pPr>
            <a:r>
              <a:rPr lang="en" dirty="0"/>
              <a:t>The given feature can be used by student in case they want to apply for internship in company which is not mentioned in company list. The student can fill up the company approval form and it will be sent to admin for approval.</a:t>
            </a:r>
            <a:endParaRPr dirty="0"/>
          </a:p>
          <a:p>
            <a:pPr marL="0" lvl="0" indent="0" algn="l" rtl="0">
              <a:lnSpc>
                <a:spcPct val="100000"/>
              </a:lnSpc>
              <a:spcBef>
                <a:spcPts val="600"/>
              </a:spcBef>
              <a:spcAft>
                <a:spcPts val="0"/>
              </a:spcAft>
              <a:buNone/>
            </a:pPr>
            <a:r>
              <a:rPr lang="en" b="1" dirty="0">
                <a:latin typeface="Barlow"/>
                <a:ea typeface="Barlow"/>
                <a:cs typeface="Barlow"/>
                <a:sym typeface="Barlow"/>
              </a:rPr>
              <a:t>Add and Remove Company:</a:t>
            </a:r>
            <a:endParaRPr b="1" dirty="0">
              <a:latin typeface="Barlow"/>
              <a:ea typeface="Barlow"/>
              <a:cs typeface="Barlow"/>
              <a:sym typeface="Barlow"/>
            </a:endParaRPr>
          </a:p>
          <a:p>
            <a:pPr marL="0" lvl="0" indent="0" algn="l" rtl="0">
              <a:lnSpc>
                <a:spcPct val="100000"/>
              </a:lnSpc>
              <a:spcBef>
                <a:spcPts val="600"/>
              </a:spcBef>
              <a:spcAft>
                <a:spcPts val="0"/>
              </a:spcAft>
              <a:buNone/>
            </a:pPr>
            <a:r>
              <a:rPr lang="en" dirty="0"/>
              <a:t>This module allows admin to add the new company to company list by filling up the required details or remove the company from list.</a:t>
            </a:r>
            <a:endParaRPr dirty="0"/>
          </a:p>
          <a:p>
            <a:pPr marL="0" lvl="0" indent="0" algn="l" rtl="0">
              <a:lnSpc>
                <a:spcPct val="100000"/>
              </a:lnSpc>
              <a:spcBef>
                <a:spcPts val="600"/>
              </a:spcBef>
              <a:spcAft>
                <a:spcPts val="0"/>
              </a:spcAft>
              <a:buNone/>
            </a:pPr>
            <a:endParaRPr b="1" dirty="0">
              <a:latin typeface="Barlow"/>
              <a:ea typeface="Barlow"/>
              <a:cs typeface="Barlow"/>
              <a:sym typeface="Barlow"/>
            </a:endParaRPr>
          </a:p>
        </p:txBody>
      </p:sp>
      <p:sp>
        <p:nvSpPr>
          <p:cNvPr id="448" name="Google Shape;448;p2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16198662" scaled="0"/>
        </a:gradFill>
        <a:effectLst/>
      </p:bgPr>
    </p:bg>
    <p:spTree>
      <p:nvGrpSpPr>
        <p:cNvPr id="1" name="Shape 452"/>
        <p:cNvGrpSpPr/>
        <p:nvPr/>
      </p:nvGrpSpPr>
      <p:grpSpPr>
        <a:xfrm>
          <a:off x="0" y="0"/>
          <a:ext cx="0" cy="0"/>
          <a:chOff x="0" y="0"/>
          <a:chExt cx="0" cy="0"/>
        </a:xfrm>
      </p:grpSpPr>
      <p:sp>
        <p:nvSpPr>
          <p:cNvPr id="453" name="Google Shape;453;p24"/>
          <p:cNvSpPr txBox="1">
            <a:spLocks noGrp="1"/>
          </p:cNvSpPr>
          <p:nvPr>
            <p:ph type="title"/>
          </p:nvPr>
        </p:nvSpPr>
        <p:spPr>
          <a:xfrm>
            <a:off x="388100" y="497125"/>
            <a:ext cx="8191800" cy="77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Flowchart / System Flow</a:t>
            </a:r>
            <a:endParaRPr dirty="0"/>
          </a:p>
        </p:txBody>
      </p:sp>
      <p:sp>
        <p:nvSpPr>
          <p:cNvPr id="454" name="Google Shape;454;p2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455" name="Google Shape;455;p24"/>
          <p:cNvSpPr txBox="1"/>
          <p:nvPr/>
        </p:nvSpPr>
        <p:spPr>
          <a:xfrm>
            <a:off x="217200" y="1273525"/>
            <a:ext cx="843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3"/>
              </a:rPr>
              <a:t>https://drive.google.com/file/d/1uYWB8BpUmCHeUfSmusHhgwLzsYo4_aDK/view?usp=sharing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BEE3DF-809A-5CC8-8223-BE874844D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7" name="Picture 6">
            <a:extLst>
              <a:ext uri="{FF2B5EF4-FFF2-40B4-BE49-F238E27FC236}">
                <a16:creationId xmlns:a16="http://schemas.microsoft.com/office/drawing/2014/main" id="{1A055BEC-011C-81DD-D44A-DADB143B1C18}"/>
              </a:ext>
            </a:extLst>
          </p:cNvPr>
          <p:cNvPicPr>
            <a:picLocks noChangeAspect="1"/>
          </p:cNvPicPr>
          <p:nvPr/>
        </p:nvPicPr>
        <p:blipFill>
          <a:blip r:embed="rId2"/>
          <a:stretch>
            <a:fillRect/>
          </a:stretch>
        </p:blipFill>
        <p:spPr>
          <a:xfrm>
            <a:off x="515318" y="525756"/>
            <a:ext cx="6821155" cy="4263222"/>
          </a:xfrm>
          <a:prstGeom prst="rect">
            <a:avLst/>
          </a:prstGeom>
        </p:spPr>
      </p:pic>
      <p:sp>
        <p:nvSpPr>
          <p:cNvPr id="9" name="TextBox 8">
            <a:extLst>
              <a:ext uri="{FF2B5EF4-FFF2-40B4-BE49-F238E27FC236}">
                <a16:creationId xmlns:a16="http://schemas.microsoft.com/office/drawing/2014/main" id="{B305DF85-3F33-C582-31E5-C7348E05650B}"/>
              </a:ext>
            </a:extLst>
          </p:cNvPr>
          <p:cNvSpPr txBox="1"/>
          <p:nvPr/>
        </p:nvSpPr>
        <p:spPr>
          <a:xfrm>
            <a:off x="308029" y="187202"/>
            <a:ext cx="4599122" cy="338554"/>
          </a:xfrm>
          <a:prstGeom prst="rect">
            <a:avLst/>
          </a:prstGeom>
          <a:noFill/>
        </p:spPr>
        <p:txBody>
          <a:bodyPr wrap="square">
            <a:spAutoFit/>
          </a:bodyPr>
          <a:lstStyle/>
          <a:p>
            <a:r>
              <a:rPr lang="en" sz="1600" b="1" dirty="0">
                <a:solidFill>
                  <a:srgbClr val="00B0F0"/>
                </a:solidFill>
              </a:rPr>
              <a:t>Implementation screenshots</a:t>
            </a:r>
            <a:endParaRPr lang="en-IN" sz="1600" b="1" dirty="0">
              <a:solidFill>
                <a:srgbClr val="00B0F0"/>
              </a:solidFill>
            </a:endParaRPr>
          </a:p>
        </p:txBody>
      </p:sp>
      <p:sp>
        <p:nvSpPr>
          <p:cNvPr id="10" name="TextBox 9">
            <a:extLst>
              <a:ext uri="{FF2B5EF4-FFF2-40B4-BE49-F238E27FC236}">
                <a16:creationId xmlns:a16="http://schemas.microsoft.com/office/drawing/2014/main" id="{C2726C03-78F8-9B47-6B15-237496F31395}"/>
              </a:ext>
            </a:extLst>
          </p:cNvPr>
          <p:cNvSpPr txBox="1"/>
          <p:nvPr/>
        </p:nvSpPr>
        <p:spPr>
          <a:xfrm>
            <a:off x="515318" y="4819755"/>
            <a:ext cx="3155843" cy="307777"/>
          </a:xfrm>
          <a:prstGeom prst="rect">
            <a:avLst/>
          </a:prstGeom>
          <a:noFill/>
        </p:spPr>
        <p:txBody>
          <a:bodyPr wrap="square" rtlCol="0">
            <a:spAutoFit/>
          </a:bodyPr>
          <a:lstStyle/>
          <a:p>
            <a:r>
              <a:rPr lang="en-US" dirty="0"/>
              <a:t>Admin Registration</a:t>
            </a:r>
            <a:endParaRPr lang="en-IN" dirty="0"/>
          </a:p>
        </p:txBody>
      </p:sp>
    </p:spTree>
    <p:extLst>
      <p:ext uri="{BB962C8B-B14F-4D97-AF65-F5344CB8AC3E}">
        <p14:creationId xmlns:p14="http://schemas.microsoft.com/office/powerpoint/2010/main" val="2504054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BEE3DF-809A-5CC8-8223-BE874844D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3">
            <a:extLst>
              <a:ext uri="{FF2B5EF4-FFF2-40B4-BE49-F238E27FC236}">
                <a16:creationId xmlns:a16="http://schemas.microsoft.com/office/drawing/2014/main" id="{92A7114C-4618-23A6-A4B4-E0E8F6F1D665}"/>
              </a:ext>
            </a:extLst>
          </p:cNvPr>
          <p:cNvPicPr>
            <a:picLocks noChangeAspect="1"/>
          </p:cNvPicPr>
          <p:nvPr/>
        </p:nvPicPr>
        <p:blipFill>
          <a:blip r:embed="rId2"/>
          <a:stretch>
            <a:fillRect/>
          </a:stretch>
        </p:blipFill>
        <p:spPr>
          <a:xfrm>
            <a:off x="472698" y="593033"/>
            <a:ext cx="6803756" cy="4252348"/>
          </a:xfrm>
          <a:prstGeom prst="rect">
            <a:avLst/>
          </a:prstGeom>
        </p:spPr>
      </p:pic>
      <p:sp>
        <p:nvSpPr>
          <p:cNvPr id="7" name="TextBox 6">
            <a:extLst>
              <a:ext uri="{FF2B5EF4-FFF2-40B4-BE49-F238E27FC236}">
                <a16:creationId xmlns:a16="http://schemas.microsoft.com/office/drawing/2014/main" id="{BE37994A-2C7F-5C25-7013-27008A9BF32C}"/>
              </a:ext>
            </a:extLst>
          </p:cNvPr>
          <p:cNvSpPr txBox="1"/>
          <p:nvPr/>
        </p:nvSpPr>
        <p:spPr>
          <a:xfrm>
            <a:off x="472698" y="285256"/>
            <a:ext cx="4599122" cy="307777"/>
          </a:xfrm>
          <a:prstGeom prst="rect">
            <a:avLst/>
          </a:prstGeom>
          <a:noFill/>
        </p:spPr>
        <p:txBody>
          <a:bodyPr wrap="square">
            <a:spAutoFit/>
          </a:bodyPr>
          <a:lstStyle/>
          <a:p>
            <a:r>
              <a:rPr lang="en-US" dirty="0"/>
              <a:t>Add company</a:t>
            </a:r>
            <a:endParaRPr lang="en-IN" dirty="0"/>
          </a:p>
        </p:txBody>
      </p:sp>
    </p:spTree>
    <p:extLst>
      <p:ext uri="{BB962C8B-B14F-4D97-AF65-F5344CB8AC3E}">
        <p14:creationId xmlns:p14="http://schemas.microsoft.com/office/powerpoint/2010/main" val="418991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BEE3DF-809A-5CC8-8223-BE874844D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3" name="Picture 2">
            <a:extLst>
              <a:ext uri="{FF2B5EF4-FFF2-40B4-BE49-F238E27FC236}">
                <a16:creationId xmlns:a16="http://schemas.microsoft.com/office/drawing/2014/main" id="{DF41FD51-CAB3-E2BF-605D-CA8F2B6F8C52}"/>
              </a:ext>
            </a:extLst>
          </p:cNvPr>
          <p:cNvPicPr>
            <a:picLocks noChangeAspect="1"/>
          </p:cNvPicPr>
          <p:nvPr/>
        </p:nvPicPr>
        <p:blipFill>
          <a:blip r:embed="rId2"/>
          <a:stretch>
            <a:fillRect/>
          </a:stretch>
        </p:blipFill>
        <p:spPr>
          <a:xfrm>
            <a:off x="343954" y="782664"/>
            <a:ext cx="8456091" cy="4232450"/>
          </a:xfrm>
          <a:prstGeom prst="rect">
            <a:avLst/>
          </a:prstGeom>
        </p:spPr>
      </p:pic>
      <p:sp>
        <p:nvSpPr>
          <p:cNvPr id="6" name="TextBox 5">
            <a:extLst>
              <a:ext uri="{FF2B5EF4-FFF2-40B4-BE49-F238E27FC236}">
                <a16:creationId xmlns:a16="http://schemas.microsoft.com/office/drawing/2014/main" id="{2A4DC4BF-7734-FBFB-39C7-24C03F2C3204}"/>
              </a:ext>
            </a:extLst>
          </p:cNvPr>
          <p:cNvSpPr txBox="1"/>
          <p:nvPr/>
        </p:nvSpPr>
        <p:spPr>
          <a:xfrm>
            <a:off x="343954" y="384651"/>
            <a:ext cx="4599122" cy="307777"/>
          </a:xfrm>
          <a:prstGeom prst="rect">
            <a:avLst/>
          </a:prstGeom>
          <a:noFill/>
        </p:spPr>
        <p:txBody>
          <a:bodyPr wrap="square">
            <a:spAutoFit/>
          </a:bodyPr>
          <a:lstStyle/>
          <a:p>
            <a:r>
              <a:rPr lang="en-US" dirty="0"/>
              <a:t>Student Registration</a:t>
            </a:r>
            <a:endParaRPr lang="en-IN" dirty="0"/>
          </a:p>
        </p:txBody>
      </p:sp>
    </p:spTree>
    <p:extLst>
      <p:ext uri="{BB962C8B-B14F-4D97-AF65-F5344CB8AC3E}">
        <p14:creationId xmlns:p14="http://schemas.microsoft.com/office/powerpoint/2010/main" val="3991905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BEE3DF-809A-5CC8-8223-BE874844D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6" name="TextBox 5">
            <a:extLst>
              <a:ext uri="{FF2B5EF4-FFF2-40B4-BE49-F238E27FC236}">
                <a16:creationId xmlns:a16="http://schemas.microsoft.com/office/drawing/2014/main" id="{2A4DC4BF-7734-FBFB-39C7-24C03F2C3204}"/>
              </a:ext>
            </a:extLst>
          </p:cNvPr>
          <p:cNvSpPr txBox="1"/>
          <p:nvPr/>
        </p:nvSpPr>
        <p:spPr>
          <a:xfrm>
            <a:off x="343954" y="384651"/>
            <a:ext cx="4599122" cy="307777"/>
          </a:xfrm>
          <a:prstGeom prst="rect">
            <a:avLst/>
          </a:prstGeom>
          <a:noFill/>
        </p:spPr>
        <p:txBody>
          <a:bodyPr wrap="square">
            <a:spAutoFit/>
          </a:bodyPr>
          <a:lstStyle/>
          <a:p>
            <a:r>
              <a:rPr lang="en-US" dirty="0"/>
              <a:t>Student login</a:t>
            </a:r>
            <a:endParaRPr lang="en-IN" dirty="0"/>
          </a:p>
        </p:txBody>
      </p:sp>
      <p:pic>
        <p:nvPicPr>
          <p:cNvPr id="10" name="Picture 9">
            <a:extLst>
              <a:ext uri="{FF2B5EF4-FFF2-40B4-BE49-F238E27FC236}">
                <a16:creationId xmlns:a16="http://schemas.microsoft.com/office/drawing/2014/main" id="{9D53E8D0-6B6B-F06E-843D-F912CB4D19B9}"/>
              </a:ext>
            </a:extLst>
          </p:cNvPr>
          <p:cNvPicPr>
            <a:picLocks noChangeAspect="1"/>
          </p:cNvPicPr>
          <p:nvPr/>
        </p:nvPicPr>
        <p:blipFill>
          <a:blip r:embed="rId2"/>
          <a:stretch>
            <a:fillRect/>
          </a:stretch>
        </p:blipFill>
        <p:spPr>
          <a:xfrm>
            <a:off x="409195" y="790413"/>
            <a:ext cx="8468280" cy="4225291"/>
          </a:xfrm>
          <a:prstGeom prst="rect">
            <a:avLst/>
          </a:prstGeom>
        </p:spPr>
      </p:pic>
    </p:spTree>
    <p:extLst>
      <p:ext uri="{BB962C8B-B14F-4D97-AF65-F5344CB8AC3E}">
        <p14:creationId xmlns:p14="http://schemas.microsoft.com/office/powerpoint/2010/main" val="2398061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BEE3DF-809A-5CC8-8223-BE874844D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4" name="Picture 3">
            <a:extLst>
              <a:ext uri="{FF2B5EF4-FFF2-40B4-BE49-F238E27FC236}">
                <a16:creationId xmlns:a16="http://schemas.microsoft.com/office/drawing/2014/main" id="{53137BB3-A3C0-4751-7C56-D346FF577E89}"/>
              </a:ext>
            </a:extLst>
          </p:cNvPr>
          <p:cNvPicPr>
            <a:picLocks noChangeAspect="1"/>
          </p:cNvPicPr>
          <p:nvPr/>
        </p:nvPicPr>
        <p:blipFill>
          <a:blip r:embed="rId2"/>
          <a:stretch>
            <a:fillRect/>
          </a:stretch>
        </p:blipFill>
        <p:spPr>
          <a:xfrm>
            <a:off x="501758" y="488197"/>
            <a:ext cx="7448485" cy="4655303"/>
          </a:xfrm>
          <a:prstGeom prst="rect">
            <a:avLst/>
          </a:prstGeom>
        </p:spPr>
      </p:pic>
      <p:sp>
        <p:nvSpPr>
          <p:cNvPr id="9" name="TextBox 8">
            <a:extLst>
              <a:ext uri="{FF2B5EF4-FFF2-40B4-BE49-F238E27FC236}">
                <a16:creationId xmlns:a16="http://schemas.microsoft.com/office/drawing/2014/main" id="{2225EB4C-336D-17DB-1332-8FD228308F8E}"/>
              </a:ext>
            </a:extLst>
          </p:cNvPr>
          <p:cNvSpPr txBox="1"/>
          <p:nvPr/>
        </p:nvSpPr>
        <p:spPr>
          <a:xfrm>
            <a:off x="501758" y="180420"/>
            <a:ext cx="4599122" cy="307777"/>
          </a:xfrm>
          <a:prstGeom prst="rect">
            <a:avLst/>
          </a:prstGeom>
          <a:noFill/>
        </p:spPr>
        <p:txBody>
          <a:bodyPr wrap="square">
            <a:spAutoFit/>
          </a:bodyPr>
          <a:lstStyle/>
          <a:p>
            <a:r>
              <a:rPr lang="en-US" dirty="0"/>
              <a:t>Company list</a:t>
            </a:r>
            <a:endParaRPr lang="en-IN" dirty="0"/>
          </a:p>
        </p:txBody>
      </p:sp>
    </p:spTree>
    <p:extLst>
      <p:ext uri="{BB962C8B-B14F-4D97-AF65-F5344CB8AC3E}">
        <p14:creationId xmlns:p14="http://schemas.microsoft.com/office/powerpoint/2010/main" val="3627898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BEE3DF-809A-5CC8-8223-BE874844D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extLst>
              <a:ext uri="{FF2B5EF4-FFF2-40B4-BE49-F238E27FC236}">
                <a16:creationId xmlns:a16="http://schemas.microsoft.com/office/drawing/2014/main" id="{90F12957-05E2-0186-25A7-5FE8AA7EABC8}"/>
              </a:ext>
            </a:extLst>
          </p:cNvPr>
          <p:cNvPicPr>
            <a:picLocks noChangeAspect="1"/>
          </p:cNvPicPr>
          <p:nvPr/>
        </p:nvPicPr>
        <p:blipFill>
          <a:blip r:embed="rId2"/>
          <a:stretch>
            <a:fillRect/>
          </a:stretch>
        </p:blipFill>
        <p:spPr>
          <a:xfrm>
            <a:off x="457200" y="523664"/>
            <a:ext cx="7330698" cy="4581686"/>
          </a:xfrm>
          <a:prstGeom prst="rect">
            <a:avLst/>
          </a:prstGeom>
        </p:spPr>
      </p:pic>
      <p:sp>
        <p:nvSpPr>
          <p:cNvPr id="7" name="TextBox 6">
            <a:extLst>
              <a:ext uri="{FF2B5EF4-FFF2-40B4-BE49-F238E27FC236}">
                <a16:creationId xmlns:a16="http://schemas.microsoft.com/office/drawing/2014/main" id="{79E3D5A4-553D-4B43-77B9-543FD03CB467}"/>
              </a:ext>
            </a:extLst>
          </p:cNvPr>
          <p:cNvSpPr txBox="1"/>
          <p:nvPr/>
        </p:nvSpPr>
        <p:spPr>
          <a:xfrm>
            <a:off x="331276" y="140579"/>
            <a:ext cx="4599122" cy="307777"/>
          </a:xfrm>
          <a:prstGeom prst="rect">
            <a:avLst/>
          </a:prstGeom>
          <a:noFill/>
        </p:spPr>
        <p:txBody>
          <a:bodyPr wrap="square">
            <a:spAutoFit/>
          </a:bodyPr>
          <a:lstStyle/>
          <a:p>
            <a:r>
              <a:rPr lang="en-US" dirty="0"/>
              <a:t>Company profile</a:t>
            </a:r>
            <a:endParaRPr lang="en-IN" dirty="0"/>
          </a:p>
        </p:txBody>
      </p:sp>
    </p:spTree>
    <p:extLst>
      <p:ext uri="{BB962C8B-B14F-4D97-AF65-F5344CB8AC3E}">
        <p14:creationId xmlns:p14="http://schemas.microsoft.com/office/powerpoint/2010/main" val="335224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3"/>
          <p:cNvSpPr txBox="1">
            <a:spLocks noGrp="1"/>
          </p:cNvSpPr>
          <p:nvPr>
            <p:ph type="body" idx="1"/>
          </p:nvPr>
        </p:nvSpPr>
        <p:spPr>
          <a:xfrm>
            <a:off x="546692" y="915512"/>
            <a:ext cx="7727100" cy="37410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1600" dirty="0"/>
              <a:t>Introduction</a:t>
            </a:r>
            <a:endParaRPr sz="1600" dirty="0"/>
          </a:p>
          <a:p>
            <a:pPr marL="0" lvl="0" indent="0" algn="l" rtl="0">
              <a:spcBef>
                <a:spcPts val="600"/>
              </a:spcBef>
              <a:spcAft>
                <a:spcPts val="0"/>
              </a:spcAft>
              <a:buClr>
                <a:schemeClr val="dk1"/>
              </a:buClr>
              <a:buSzPts val="1100"/>
              <a:buFont typeface="Arial"/>
              <a:buNone/>
            </a:pPr>
            <a:r>
              <a:rPr lang="en" sz="1600" dirty="0"/>
              <a:t>Problem Statement</a:t>
            </a:r>
            <a:endParaRPr sz="1600" dirty="0"/>
          </a:p>
          <a:p>
            <a:pPr marL="0" lvl="0" indent="0" algn="l" rtl="0">
              <a:spcBef>
                <a:spcPts val="600"/>
              </a:spcBef>
              <a:spcAft>
                <a:spcPts val="0"/>
              </a:spcAft>
              <a:buClr>
                <a:schemeClr val="dk1"/>
              </a:buClr>
              <a:buSzPts val="1100"/>
              <a:buFont typeface="Arial"/>
              <a:buNone/>
            </a:pPr>
            <a:r>
              <a:rPr lang="en" sz="1600" dirty="0"/>
              <a:t>Project Scope</a:t>
            </a:r>
            <a:endParaRPr sz="1600" dirty="0"/>
          </a:p>
          <a:p>
            <a:pPr marL="0" lvl="0" indent="0" algn="l" rtl="0">
              <a:spcBef>
                <a:spcPts val="600"/>
              </a:spcBef>
              <a:spcAft>
                <a:spcPts val="0"/>
              </a:spcAft>
              <a:buClr>
                <a:schemeClr val="dk1"/>
              </a:buClr>
              <a:buSzPts val="1100"/>
              <a:buFont typeface="Arial"/>
              <a:buNone/>
            </a:pPr>
            <a:r>
              <a:rPr lang="en" sz="1600" dirty="0"/>
              <a:t>Comparative study with similar projects</a:t>
            </a:r>
            <a:endParaRPr sz="1600" dirty="0"/>
          </a:p>
          <a:p>
            <a:pPr marL="0" lvl="0" indent="0" algn="l" rtl="0">
              <a:spcBef>
                <a:spcPts val="600"/>
              </a:spcBef>
              <a:spcAft>
                <a:spcPts val="0"/>
              </a:spcAft>
              <a:buClr>
                <a:schemeClr val="dk1"/>
              </a:buClr>
              <a:buSzPts val="1100"/>
              <a:buFont typeface="Arial"/>
              <a:buNone/>
            </a:pPr>
            <a:r>
              <a:rPr lang="en" sz="1600" dirty="0"/>
              <a:t>Salient features</a:t>
            </a:r>
            <a:endParaRPr sz="1600" dirty="0"/>
          </a:p>
          <a:p>
            <a:pPr marL="0" lvl="0" indent="0" algn="l" rtl="0">
              <a:spcBef>
                <a:spcPts val="600"/>
              </a:spcBef>
              <a:spcAft>
                <a:spcPts val="0"/>
              </a:spcAft>
              <a:buClr>
                <a:schemeClr val="dk1"/>
              </a:buClr>
              <a:buSzPts val="1100"/>
              <a:buFont typeface="Arial"/>
              <a:buNone/>
            </a:pPr>
            <a:r>
              <a:rPr lang="en" sz="1600" dirty="0"/>
              <a:t>Functional and Non-functional Requirements</a:t>
            </a:r>
            <a:endParaRPr sz="1600" dirty="0"/>
          </a:p>
          <a:p>
            <a:pPr marL="0" lvl="0" indent="0" algn="l" rtl="0">
              <a:spcBef>
                <a:spcPts val="600"/>
              </a:spcBef>
              <a:spcAft>
                <a:spcPts val="0"/>
              </a:spcAft>
              <a:buClr>
                <a:schemeClr val="dk1"/>
              </a:buClr>
              <a:buSzPts val="1100"/>
              <a:buFont typeface="Arial"/>
              <a:buNone/>
            </a:pPr>
            <a:r>
              <a:rPr lang="en" sz="1600" dirty="0"/>
              <a:t>SDLC</a:t>
            </a:r>
            <a:endParaRPr sz="1600" dirty="0"/>
          </a:p>
          <a:p>
            <a:pPr marL="0" lvl="0" indent="0" algn="l" rtl="0">
              <a:spcBef>
                <a:spcPts val="600"/>
              </a:spcBef>
              <a:spcAft>
                <a:spcPts val="0"/>
              </a:spcAft>
              <a:buClr>
                <a:schemeClr val="dk1"/>
              </a:buClr>
              <a:buSzPts val="1100"/>
              <a:buFont typeface="Arial"/>
              <a:buNone/>
            </a:pPr>
            <a:r>
              <a:rPr lang="en" sz="1600" dirty="0"/>
              <a:t>Flowchart/ System flow</a:t>
            </a:r>
          </a:p>
          <a:p>
            <a:pPr marL="0" lvl="0" indent="0" algn="l" rtl="0">
              <a:spcBef>
                <a:spcPts val="600"/>
              </a:spcBef>
              <a:spcAft>
                <a:spcPts val="0"/>
              </a:spcAft>
              <a:buClr>
                <a:schemeClr val="dk1"/>
              </a:buClr>
              <a:buSzPts val="1100"/>
              <a:buFont typeface="Arial"/>
              <a:buNone/>
            </a:pPr>
            <a:r>
              <a:rPr lang="en" sz="1600" dirty="0"/>
              <a:t>Implementation Screenshots</a:t>
            </a:r>
            <a:endParaRPr sz="1600" dirty="0"/>
          </a:p>
          <a:p>
            <a:pPr marL="0" lvl="0" indent="0" algn="l" rtl="0">
              <a:spcBef>
                <a:spcPts val="600"/>
              </a:spcBef>
              <a:spcAft>
                <a:spcPts val="0"/>
              </a:spcAft>
              <a:buClr>
                <a:schemeClr val="dk1"/>
              </a:buClr>
              <a:buSzPts val="1100"/>
              <a:buFont typeface="Arial"/>
              <a:buNone/>
            </a:pPr>
            <a:r>
              <a:rPr lang="en" sz="1600" dirty="0"/>
              <a:t>Modules</a:t>
            </a:r>
            <a:endParaRPr sz="1600" dirty="0"/>
          </a:p>
          <a:p>
            <a:pPr marL="0" lvl="0" indent="0" algn="l" rtl="0">
              <a:spcBef>
                <a:spcPts val="600"/>
              </a:spcBef>
              <a:spcAft>
                <a:spcPts val="0"/>
              </a:spcAft>
              <a:buClr>
                <a:schemeClr val="dk1"/>
              </a:buClr>
              <a:buSzPts val="1100"/>
              <a:buFont typeface="Arial"/>
              <a:buNone/>
            </a:pPr>
            <a:r>
              <a:rPr lang="en" sz="1600" dirty="0"/>
              <a:t>Technology to be used</a:t>
            </a:r>
            <a:endParaRPr sz="1600" dirty="0"/>
          </a:p>
          <a:p>
            <a:pPr marL="0" lvl="0" indent="0" algn="l" rtl="0">
              <a:spcBef>
                <a:spcPts val="600"/>
              </a:spcBef>
              <a:spcAft>
                <a:spcPts val="0"/>
              </a:spcAft>
              <a:buClr>
                <a:schemeClr val="dk1"/>
              </a:buClr>
              <a:buSzPts val="1100"/>
              <a:buFont typeface="Arial"/>
              <a:buNone/>
            </a:pPr>
            <a:endParaRPr sz="1600" dirty="0"/>
          </a:p>
          <a:p>
            <a:pPr marL="0" lvl="0" indent="0" algn="l" rtl="0">
              <a:spcBef>
                <a:spcPts val="600"/>
              </a:spcBef>
              <a:spcAft>
                <a:spcPts val="0"/>
              </a:spcAft>
              <a:buClr>
                <a:schemeClr val="dk1"/>
              </a:buClr>
              <a:buSzPts val="1100"/>
              <a:buFont typeface="Arial"/>
              <a:buNone/>
            </a:pPr>
            <a:endParaRPr dirty="0"/>
          </a:p>
          <a:p>
            <a:pPr marL="0" lvl="0" indent="0" algn="l" rtl="0">
              <a:spcBef>
                <a:spcPts val="600"/>
              </a:spcBef>
              <a:spcAft>
                <a:spcPts val="0"/>
              </a:spcAft>
              <a:buClr>
                <a:schemeClr val="dk1"/>
              </a:buClr>
              <a:buSzPts val="1100"/>
              <a:buFont typeface="Arial"/>
              <a:buNone/>
            </a:pPr>
            <a:endParaRPr dirty="0"/>
          </a:p>
        </p:txBody>
      </p:sp>
      <p:sp>
        <p:nvSpPr>
          <p:cNvPr id="347" name="Google Shape;347;p13"/>
          <p:cNvSpPr txBox="1">
            <a:spLocks noGrp="1"/>
          </p:cNvSpPr>
          <p:nvPr>
            <p:ph type="title"/>
          </p:nvPr>
        </p:nvSpPr>
        <p:spPr>
          <a:xfrm>
            <a:off x="475702" y="241668"/>
            <a:ext cx="5640900" cy="63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Content</a:t>
            </a:r>
            <a:br>
              <a:rPr lang="en" dirty="0"/>
            </a:br>
            <a:endParaRPr dirty="0"/>
          </a:p>
        </p:txBody>
      </p:sp>
      <p:sp>
        <p:nvSpPr>
          <p:cNvPr id="348" name="Google Shape;348;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349" name="Google Shape;349;p13"/>
          <p:cNvGrpSpPr/>
          <p:nvPr/>
        </p:nvGrpSpPr>
        <p:grpSpPr>
          <a:xfrm>
            <a:off x="6056647" y="380988"/>
            <a:ext cx="2706354" cy="1604434"/>
            <a:chOff x="6986665" y="3298709"/>
            <a:chExt cx="1817809" cy="1077669"/>
          </a:xfrm>
        </p:grpSpPr>
        <p:sp>
          <p:nvSpPr>
            <p:cNvPr id="350" name="Google Shape;350;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16198662" scaled="0"/>
        </a:gradFill>
        <a:effectLst/>
      </p:bgPr>
    </p:bg>
    <p:spTree>
      <p:nvGrpSpPr>
        <p:cNvPr id="1" name="Shape 459"/>
        <p:cNvGrpSpPr/>
        <p:nvPr/>
      </p:nvGrpSpPr>
      <p:grpSpPr>
        <a:xfrm>
          <a:off x="0" y="0"/>
          <a:ext cx="0" cy="0"/>
          <a:chOff x="0" y="0"/>
          <a:chExt cx="0" cy="0"/>
        </a:xfrm>
      </p:grpSpPr>
      <p:sp>
        <p:nvSpPr>
          <p:cNvPr id="460" name="Google Shape;460;p25"/>
          <p:cNvSpPr txBox="1">
            <a:spLocks noGrp="1"/>
          </p:cNvSpPr>
          <p:nvPr>
            <p:ph type="title"/>
          </p:nvPr>
        </p:nvSpPr>
        <p:spPr>
          <a:xfrm>
            <a:off x="407850" y="398275"/>
            <a:ext cx="8191800" cy="77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Technology to be used</a:t>
            </a:r>
            <a:endParaRPr/>
          </a:p>
        </p:txBody>
      </p:sp>
      <p:sp>
        <p:nvSpPr>
          <p:cNvPr id="461" name="Google Shape;461;p2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sp>
        <p:nvSpPr>
          <p:cNvPr id="462" name="Google Shape;462;p25"/>
          <p:cNvSpPr txBox="1"/>
          <p:nvPr/>
        </p:nvSpPr>
        <p:spPr>
          <a:xfrm>
            <a:off x="217200" y="1273525"/>
            <a:ext cx="6495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Frontend:</a:t>
            </a:r>
            <a:endParaRPr/>
          </a:p>
          <a:p>
            <a:pPr marL="0" lvl="0" indent="0" algn="l" rtl="0">
              <a:spcBef>
                <a:spcPts val="0"/>
              </a:spcBef>
              <a:spcAft>
                <a:spcPts val="0"/>
              </a:spcAft>
              <a:buNone/>
            </a:pPr>
            <a:r>
              <a:rPr lang="en"/>
              <a:t>	React JS, Bootstrap</a:t>
            </a:r>
            <a:endParaRPr/>
          </a:p>
          <a:p>
            <a:pPr marL="0" lvl="0" indent="0" algn="l" rtl="0">
              <a:spcBef>
                <a:spcPts val="0"/>
              </a:spcBef>
              <a:spcAft>
                <a:spcPts val="0"/>
              </a:spcAft>
              <a:buNone/>
            </a:pPr>
            <a:r>
              <a:rPr lang="en"/>
              <a:t>Backend:</a:t>
            </a:r>
            <a:endParaRPr/>
          </a:p>
          <a:p>
            <a:pPr marL="0" lvl="0" indent="0" algn="l" rtl="0">
              <a:spcBef>
                <a:spcPts val="0"/>
              </a:spcBef>
              <a:spcAft>
                <a:spcPts val="0"/>
              </a:spcAft>
              <a:buNone/>
            </a:pPr>
            <a:r>
              <a:rPr lang="en"/>
              <a:t>	Node JS (Express JS)</a:t>
            </a:r>
            <a:endParaRPr/>
          </a:p>
          <a:p>
            <a:pPr marL="0" lvl="0" indent="0" algn="l" rtl="0">
              <a:spcBef>
                <a:spcPts val="0"/>
              </a:spcBef>
              <a:spcAft>
                <a:spcPts val="0"/>
              </a:spcAft>
              <a:buNone/>
            </a:pPr>
            <a:r>
              <a:rPr lang="en"/>
              <a:t>Database:</a:t>
            </a:r>
            <a:endParaRPr/>
          </a:p>
          <a:p>
            <a:pPr marL="0" lvl="0" indent="0" algn="l" rtl="0">
              <a:spcBef>
                <a:spcPts val="0"/>
              </a:spcBef>
              <a:spcAft>
                <a:spcPts val="0"/>
              </a:spcAft>
              <a:buNone/>
            </a:pPr>
            <a:r>
              <a:rPr lang="en"/>
              <a:t>	My SQL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7"/>
          <p:cNvSpPr txBox="1">
            <a:spLocks noGrp="1"/>
          </p:cNvSpPr>
          <p:nvPr>
            <p:ph type="title"/>
          </p:nvPr>
        </p:nvSpPr>
        <p:spPr>
          <a:xfrm>
            <a:off x="1651750" y="1967975"/>
            <a:ext cx="5640900" cy="108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a:t>Thank </a:t>
            </a:r>
            <a:endParaRPr sz="6000"/>
          </a:p>
          <a:p>
            <a:pPr marL="0" lvl="0" indent="0" algn="ctr" rtl="0">
              <a:spcBef>
                <a:spcPts val="0"/>
              </a:spcBef>
              <a:spcAft>
                <a:spcPts val="0"/>
              </a:spcAft>
              <a:buNone/>
            </a:pPr>
            <a:r>
              <a:rPr lang="en" sz="6000"/>
              <a:t>You</a:t>
            </a:r>
            <a:endParaRPr sz="6000"/>
          </a:p>
        </p:txBody>
      </p:sp>
      <p:sp>
        <p:nvSpPr>
          <p:cNvPr id="475" name="Google Shape;475;p2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476" name="Google Shape;476;p27"/>
          <p:cNvSpPr txBox="1"/>
          <p:nvPr/>
        </p:nvSpPr>
        <p:spPr>
          <a:xfrm>
            <a:off x="0" y="409680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Light"/>
                <a:ea typeface="Barlow Light"/>
                <a:cs typeface="Barlow Light"/>
                <a:sym typeface="Barlow Light"/>
              </a:rPr>
              <a:t>20CS057 Shivam Patel</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20CS063 Hemil Patoliya</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20CS065 Kishan Prajapati</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20CS068 Pruthvi Raj</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4"/>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a:t>
            </a:r>
            <a:br>
              <a:rPr lang="en"/>
            </a:br>
            <a:endParaRPr/>
          </a:p>
        </p:txBody>
      </p:sp>
      <p:sp>
        <p:nvSpPr>
          <p:cNvPr id="381" name="Google Shape;381;p14"/>
          <p:cNvSpPr txBox="1">
            <a:spLocks noGrp="1"/>
          </p:cNvSpPr>
          <p:nvPr>
            <p:ph type="body" idx="1"/>
          </p:nvPr>
        </p:nvSpPr>
        <p:spPr>
          <a:xfrm>
            <a:off x="457200" y="1688300"/>
            <a:ext cx="7727100" cy="30093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a:t>“Find Me Internship” is a website developed for CSE students to help them find the internship. </a:t>
            </a:r>
            <a:endParaRPr/>
          </a:p>
          <a:p>
            <a:pPr marL="0" lvl="0" indent="0" algn="l" rtl="0">
              <a:spcBef>
                <a:spcPts val="600"/>
              </a:spcBef>
              <a:spcAft>
                <a:spcPts val="0"/>
              </a:spcAft>
              <a:buClr>
                <a:schemeClr val="dk1"/>
              </a:buClr>
              <a:buSzPts val="1100"/>
              <a:buFont typeface="Arial"/>
              <a:buNone/>
            </a:pPr>
            <a:r>
              <a:rPr lang="en"/>
              <a:t>The system will serve as a platform for students to access the list of available companies which provide internship to students, check their reviews, apply for them and much more,  making the regular hectic and time consuming process of looking for an ideal internship effortless.</a:t>
            </a:r>
            <a:endParaRPr/>
          </a:p>
        </p:txBody>
      </p:sp>
      <p:sp>
        <p:nvSpPr>
          <p:cNvPr id="382" name="Google Shape;382;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5"/>
          <p:cNvSpPr txBox="1">
            <a:spLocks noGrp="1"/>
          </p:cNvSpPr>
          <p:nvPr>
            <p:ph type="title"/>
          </p:nvPr>
        </p:nvSpPr>
        <p:spPr>
          <a:xfrm>
            <a:off x="457200" y="605600"/>
            <a:ext cx="6219900" cy="74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Problem statement</a:t>
            </a:r>
            <a:br>
              <a:rPr lang="en"/>
            </a:br>
            <a:endParaRPr/>
          </a:p>
        </p:txBody>
      </p:sp>
      <p:sp>
        <p:nvSpPr>
          <p:cNvPr id="388" name="Google Shape;388;p15"/>
          <p:cNvSpPr txBox="1">
            <a:spLocks noGrp="1"/>
          </p:cNvSpPr>
          <p:nvPr>
            <p:ph type="body" idx="1"/>
          </p:nvPr>
        </p:nvSpPr>
        <p:spPr>
          <a:xfrm>
            <a:off x="457200" y="1353200"/>
            <a:ext cx="7727100" cy="33444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a:t>“The purpose of this project is to reduce the confusion of choosing an ideal internship for students by providing them all the necessary details of the company and their reviews.”</a:t>
            </a:r>
            <a:endParaRPr/>
          </a:p>
          <a:p>
            <a:pPr marL="0" lvl="0" indent="0" algn="l" rtl="0">
              <a:spcBef>
                <a:spcPts val="600"/>
              </a:spcBef>
              <a:spcAft>
                <a:spcPts val="0"/>
              </a:spcAft>
              <a:buClr>
                <a:schemeClr val="dk1"/>
              </a:buClr>
              <a:buSzPts val="1100"/>
              <a:buFont typeface="Arial"/>
              <a:buNone/>
            </a:pPr>
            <a:r>
              <a:rPr lang="en" b="1">
                <a:solidFill>
                  <a:schemeClr val="accent1"/>
                </a:solidFill>
                <a:latin typeface="Barlow"/>
                <a:ea typeface="Barlow"/>
                <a:cs typeface="Barlow"/>
                <a:sym typeface="Barlow"/>
              </a:rPr>
              <a:t>Problems currently faced which looking for internship:</a:t>
            </a:r>
            <a:endParaRPr b="1">
              <a:solidFill>
                <a:schemeClr val="accent1"/>
              </a:solidFill>
              <a:latin typeface="Barlow"/>
              <a:ea typeface="Barlow"/>
              <a:cs typeface="Barlow"/>
              <a:sym typeface="Barlow"/>
            </a:endParaRPr>
          </a:p>
          <a:p>
            <a:pPr marL="457200" lvl="0" indent="-342900" algn="l" rtl="0">
              <a:spcBef>
                <a:spcPts val="600"/>
              </a:spcBef>
              <a:spcAft>
                <a:spcPts val="0"/>
              </a:spcAft>
              <a:buSzPts val="1800"/>
              <a:buChar char="-"/>
            </a:pPr>
            <a:r>
              <a:rPr lang="en"/>
              <a:t>Finding list of available companies for internship.</a:t>
            </a:r>
            <a:endParaRPr/>
          </a:p>
          <a:p>
            <a:pPr marL="457200" lvl="0" indent="-342900" algn="l" rtl="0">
              <a:spcBef>
                <a:spcPts val="0"/>
              </a:spcBef>
              <a:spcAft>
                <a:spcPts val="0"/>
              </a:spcAft>
              <a:buSzPts val="1800"/>
              <a:buChar char="-"/>
            </a:pPr>
            <a:r>
              <a:rPr lang="en"/>
              <a:t>Checking company profile, their requirements, location through different sources.</a:t>
            </a:r>
            <a:endParaRPr/>
          </a:p>
          <a:p>
            <a:pPr marL="457200" lvl="0" indent="-342900" algn="l" rtl="0">
              <a:spcBef>
                <a:spcPts val="0"/>
              </a:spcBef>
              <a:spcAft>
                <a:spcPts val="0"/>
              </a:spcAft>
              <a:buSzPts val="1800"/>
              <a:buChar char="-"/>
            </a:pPr>
            <a:r>
              <a:rPr lang="en"/>
              <a:t>Not many reviews available of company.</a:t>
            </a:r>
            <a:endParaRPr/>
          </a:p>
          <a:p>
            <a:pPr marL="457200" lvl="0" indent="-342900" algn="l" rtl="0">
              <a:spcBef>
                <a:spcPts val="0"/>
              </a:spcBef>
              <a:spcAft>
                <a:spcPts val="0"/>
              </a:spcAft>
              <a:buSzPts val="1800"/>
              <a:buChar char="-"/>
            </a:pPr>
            <a:r>
              <a:rPr lang="en"/>
              <a:t>Procedure to do internship in company apart from mentioned in university company list.</a:t>
            </a:r>
            <a:endParaRPr/>
          </a:p>
          <a:p>
            <a:pPr marL="0" lvl="0" indent="0" algn="l" rtl="0">
              <a:spcBef>
                <a:spcPts val="600"/>
              </a:spcBef>
              <a:spcAft>
                <a:spcPts val="0"/>
              </a:spcAft>
              <a:buClr>
                <a:schemeClr val="dk1"/>
              </a:buClr>
              <a:buSzPts val="1100"/>
              <a:buFont typeface="Arial"/>
              <a:buNone/>
            </a:pPr>
            <a:r>
              <a:rPr lang="en"/>
              <a:t>  </a:t>
            </a:r>
            <a:endParaRPr/>
          </a:p>
        </p:txBody>
      </p:sp>
      <p:sp>
        <p:nvSpPr>
          <p:cNvPr id="389" name="Google Shape;389;p1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457200" y="593525"/>
            <a:ext cx="8191800" cy="75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Project Scope</a:t>
            </a:r>
            <a:br>
              <a:rPr lang="en"/>
            </a:br>
            <a:endParaRPr/>
          </a:p>
        </p:txBody>
      </p:sp>
      <p:sp>
        <p:nvSpPr>
          <p:cNvPr id="395" name="Google Shape;395;p16"/>
          <p:cNvSpPr txBox="1">
            <a:spLocks noGrp="1"/>
          </p:cNvSpPr>
          <p:nvPr>
            <p:ph type="body" idx="1"/>
          </p:nvPr>
        </p:nvSpPr>
        <p:spPr>
          <a:xfrm>
            <a:off x="457200" y="1353200"/>
            <a:ext cx="7727100" cy="33444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dirty="0"/>
              <a:t>There are three main scope of this project are:</a:t>
            </a:r>
            <a:endParaRPr dirty="0"/>
          </a:p>
          <a:p>
            <a:pPr marL="457200" lvl="0" indent="-342900" algn="l" rtl="0">
              <a:spcBef>
                <a:spcPts val="600"/>
              </a:spcBef>
              <a:spcAft>
                <a:spcPts val="0"/>
              </a:spcAft>
              <a:buSzPts val="1800"/>
              <a:buAutoNum type="arabicParenR"/>
            </a:pPr>
            <a:r>
              <a:rPr lang="en" dirty="0"/>
              <a:t>Developing a website where students will easily be able to find the internships based on their interest, location and technology.</a:t>
            </a:r>
            <a:endParaRPr dirty="0"/>
          </a:p>
          <a:p>
            <a:pPr marL="457200" lvl="0" indent="-342900" algn="l" rtl="0">
              <a:spcBef>
                <a:spcPts val="0"/>
              </a:spcBef>
              <a:spcAft>
                <a:spcPts val="0"/>
              </a:spcAft>
              <a:buSzPts val="1800"/>
              <a:buAutoNum type="arabicParenR"/>
            </a:pPr>
            <a:r>
              <a:rPr lang="en" dirty="0"/>
              <a:t>Making reviews of past students available for students who are looking for internship in listed company. </a:t>
            </a:r>
            <a:endParaRPr dirty="0"/>
          </a:p>
          <a:p>
            <a:pPr marL="457200" lvl="0" indent="-342900" algn="l" rtl="0">
              <a:spcBef>
                <a:spcPts val="0"/>
              </a:spcBef>
              <a:spcAft>
                <a:spcPts val="0"/>
              </a:spcAft>
              <a:buSzPts val="1800"/>
              <a:buAutoNum type="arabicParenR"/>
            </a:pPr>
            <a:r>
              <a:rPr lang="en" dirty="0"/>
              <a:t>Approving new companies for internship  and managing companies list for Admin. </a:t>
            </a:r>
            <a:endParaRPr dirty="0"/>
          </a:p>
        </p:txBody>
      </p:sp>
      <p:sp>
        <p:nvSpPr>
          <p:cNvPr id="396" name="Google Shape;396;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7"/>
          <p:cNvSpPr txBox="1">
            <a:spLocks noGrp="1"/>
          </p:cNvSpPr>
          <p:nvPr>
            <p:ph type="title"/>
          </p:nvPr>
        </p:nvSpPr>
        <p:spPr>
          <a:xfrm>
            <a:off x="457200" y="353301"/>
            <a:ext cx="8191800" cy="554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300" dirty="0"/>
              <a:t>Salient features</a:t>
            </a:r>
            <a:br>
              <a:rPr lang="en" sz="4300" dirty="0"/>
            </a:br>
            <a:endParaRPr sz="4300" dirty="0"/>
          </a:p>
        </p:txBody>
      </p:sp>
      <p:sp>
        <p:nvSpPr>
          <p:cNvPr id="402" name="Google Shape;402;p17"/>
          <p:cNvSpPr txBox="1">
            <a:spLocks noGrp="1"/>
          </p:cNvSpPr>
          <p:nvPr>
            <p:ph type="body" idx="1"/>
          </p:nvPr>
        </p:nvSpPr>
        <p:spPr>
          <a:xfrm>
            <a:off x="457200" y="749412"/>
            <a:ext cx="7727100" cy="4355937"/>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dirty="0"/>
              <a:t>Students view</a:t>
            </a:r>
            <a:endParaRPr dirty="0"/>
          </a:p>
          <a:p>
            <a:pPr marL="457200" lvl="0" indent="-342900" algn="l" rtl="0">
              <a:spcBef>
                <a:spcPts val="600"/>
              </a:spcBef>
              <a:spcAft>
                <a:spcPts val="0"/>
              </a:spcAft>
              <a:buSzPts val="1800"/>
              <a:buAutoNum type="arabicParenR"/>
            </a:pPr>
            <a:r>
              <a:rPr lang="en" dirty="0"/>
              <a:t>View companies detailed profile including location, prefered technology,  requirements, internship categorie (free/paid), contact information .</a:t>
            </a:r>
            <a:endParaRPr dirty="0"/>
          </a:p>
          <a:p>
            <a:pPr marL="457200" lvl="0" indent="-342900" algn="l" rtl="0">
              <a:spcBef>
                <a:spcPts val="0"/>
              </a:spcBef>
              <a:spcAft>
                <a:spcPts val="0"/>
              </a:spcAft>
              <a:buSzPts val="1800"/>
              <a:buAutoNum type="arabicParenR"/>
            </a:pPr>
            <a:r>
              <a:rPr lang="en" dirty="0"/>
              <a:t>Add Company internship reviews.</a:t>
            </a:r>
          </a:p>
          <a:p>
            <a:pPr marL="457200" lvl="0" indent="-342900" algn="l" rtl="0">
              <a:spcBef>
                <a:spcPts val="0"/>
              </a:spcBef>
              <a:spcAft>
                <a:spcPts val="0"/>
              </a:spcAft>
              <a:buSzPts val="1800"/>
              <a:buAutoNum type="arabicParenR"/>
            </a:pPr>
            <a:r>
              <a:rPr lang="en" dirty="0"/>
              <a:t>View reviews and rating of company.</a:t>
            </a:r>
            <a:endParaRPr dirty="0"/>
          </a:p>
          <a:p>
            <a:pPr marL="457200" lvl="0" indent="-342900" algn="l" rtl="0">
              <a:spcBef>
                <a:spcPts val="0"/>
              </a:spcBef>
              <a:spcAft>
                <a:spcPts val="0"/>
              </a:spcAft>
              <a:buSzPts val="1800"/>
              <a:buAutoNum type="arabicParenR"/>
            </a:pPr>
            <a:r>
              <a:rPr lang="en" dirty="0"/>
              <a:t>Apply for approval of internship in company which is unlisted.</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Admin View</a:t>
            </a:r>
            <a:endParaRPr dirty="0"/>
          </a:p>
          <a:p>
            <a:pPr marL="457200" lvl="0" indent="-342900" algn="l" rtl="0">
              <a:spcBef>
                <a:spcPts val="600"/>
              </a:spcBef>
              <a:spcAft>
                <a:spcPts val="0"/>
              </a:spcAft>
              <a:buSzPts val="1800"/>
              <a:buAutoNum type="arabicParenR"/>
            </a:pPr>
            <a:r>
              <a:rPr lang="en" dirty="0"/>
              <a:t>Approval of new company.</a:t>
            </a:r>
            <a:endParaRPr dirty="0"/>
          </a:p>
          <a:p>
            <a:pPr marL="457200" lvl="0" indent="-342900" algn="l" rtl="0">
              <a:spcBef>
                <a:spcPts val="0"/>
              </a:spcBef>
              <a:spcAft>
                <a:spcPts val="0"/>
              </a:spcAft>
              <a:buSzPts val="1800"/>
              <a:buAutoNum type="arabicParenR"/>
            </a:pPr>
            <a:r>
              <a:rPr lang="en" dirty="0"/>
              <a:t>Add, Remove, Manage companies profile and  list. </a:t>
            </a:r>
          </a:p>
          <a:p>
            <a:pPr marL="457200" lvl="0" indent="-342900" algn="l" rtl="0">
              <a:spcBef>
                <a:spcPts val="0"/>
              </a:spcBef>
              <a:spcAft>
                <a:spcPts val="0"/>
              </a:spcAft>
              <a:buSzPts val="1800"/>
              <a:buAutoNum type="arabicParenR"/>
            </a:pPr>
            <a:r>
              <a:rPr lang="en" dirty="0"/>
              <a:t>Add Admin for Super Admin user</a:t>
            </a:r>
          </a:p>
          <a:p>
            <a:pPr marL="457200" lvl="0" indent="-342900" algn="l" rtl="0">
              <a:spcBef>
                <a:spcPts val="0"/>
              </a:spcBef>
              <a:spcAft>
                <a:spcPts val="0"/>
              </a:spcAft>
              <a:buSzPts val="1800"/>
              <a:buAutoNum type="arabicParenR"/>
            </a:pPr>
            <a:r>
              <a:rPr lang="en" dirty="0"/>
              <a:t>View students review and kn</a:t>
            </a:r>
            <a:r>
              <a:rPr lang="en-IN" dirty="0"/>
              <a:t>ow their experience about  a particular company</a:t>
            </a:r>
            <a:endParaRPr dirty="0"/>
          </a:p>
        </p:txBody>
      </p:sp>
      <p:sp>
        <p:nvSpPr>
          <p:cNvPr id="403" name="Google Shape;403;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8"/>
          <p:cNvSpPr txBox="1">
            <a:spLocks noGrp="1"/>
          </p:cNvSpPr>
          <p:nvPr>
            <p:ph type="title"/>
          </p:nvPr>
        </p:nvSpPr>
        <p:spPr>
          <a:xfrm>
            <a:off x="457200" y="605600"/>
            <a:ext cx="8099700" cy="118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Comparative Study with Similar Projects</a:t>
            </a:r>
            <a:endParaRPr/>
          </a:p>
        </p:txBody>
      </p:sp>
      <p:sp>
        <p:nvSpPr>
          <p:cNvPr id="409" name="Google Shape;409;p18"/>
          <p:cNvSpPr txBox="1">
            <a:spLocks noGrp="1"/>
          </p:cNvSpPr>
          <p:nvPr>
            <p:ph type="body" idx="1"/>
          </p:nvPr>
        </p:nvSpPr>
        <p:spPr>
          <a:xfrm>
            <a:off x="457200" y="1995750"/>
            <a:ext cx="8099700" cy="2679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Although, there are number of websites and application which help students as well as professionals to find internship like Internshala but our website is specifically for CHARUSAT university which includes numerous companies which are collaborated with CHARUSAT. </a:t>
            </a:r>
            <a:endParaRPr/>
          </a:p>
          <a:p>
            <a:pPr marL="0" lvl="0" indent="0" algn="l" rtl="0">
              <a:lnSpc>
                <a:spcPct val="100000"/>
              </a:lnSpc>
              <a:spcBef>
                <a:spcPts val="600"/>
              </a:spcBef>
              <a:spcAft>
                <a:spcPts val="0"/>
              </a:spcAft>
              <a:buNone/>
            </a:pPr>
            <a:r>
              <a:rPr lang="en"/>
              <a:t>This website not only gives information about companies which provide internship</a:t>
            </a:r>
            <a:endParaRPr/>
          </a:p>
          <a:p>
            <a:pPr marL="0" lvl="0" indent="0" algn="l" rtl="0">
              <a:lnSpc>
                <a:spcPct val="100000"/>
              </a:lnSpc>
              <a:spcBef>
                <a:spcPts val="600"/>
              </a:spcBef>
              <a:spcAft>
                <a:spcPts val="0"/>
              </a:spcAft>
              <a:buNone/>
            </a:pPr>
            <a:r>
              <a:rPr lang="en"/>
              <a:t>but also it shows students review who already did internship in those companies.</a:t>
            </a:r>
            <a:endParaRPr/>
          </a:p>
        </p:txBody>
      </p:sp>
      <p:sp>
        <p:nvSpPr>
          <p:cNvPr id="410" name="Google Shape;410;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9"/>
          <p:cNvSpPr txBox="1">
            <a:spLocks noGrp="1"/>
          </p:cNvSpPr>
          <p:nvPr>
            <p:ph type="title"/>
          </p:nvPr>
        </p:nvSpPr>
        <p:spPr>
          <a:xfrm>
            <a:off x="457200" y="605600"/>
            <a:ext cx="3797700" cy="61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600" dirty="0"/>
              <a:t>Functional</a:t>
            </a:r>
            <a:endParaRPr sz="4600" dirty="0"/>
          </a:p>
        </p:txBody>
      </p:sp>
      <p:sp>
        <p:nvSpPr>
          <p:cNvPr id="416" name="Google Shape;416;p19"/>
          <p:cNvSpPr txBox="1">
            <a:spLocks noGrp="1"/>
          </p:cNvSpPr>
          <p:nvPr>
            <p:ph type="body" idx="1"/>
          </p:nvPr>
        </p:nvSpPr>
        <p:spPr>
          <a:xfrm>
            <a:off x="457200" y="1401875"/>
            <a:ext cx="3689100" cy="3273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User and Admin Register/Login system.</a:t>
            </a:r>
            <a:endParaRPr dirty="0"/>
          </a:p>
          <a:p>
            <a:pPr marL="0" lvl="0" indent="0" algn="l" rtl="0">
              <a:spcBef>
                <a:spcPts val="600"/>
              </a:spcBef>
              <a:spcAft>
                <a:spcPts val="0"/>
              </a:spcAft>
              <a:buNone/>
            </a:pPr>
            <a:r>
              <a:rPr lang="en" dirty="0"/>
              <a:t>Company list</a:t>
            </a:r>
            <a:endParaRPr dirty="0"/>
          </a:p>
          <a:p>
            <a:pPr marL="0" lvl="0" indent="0" algn="l" rtl="0">
              <a:spcBef>
                <a:spcPts val="600"/>
              </a:spcBef>
              <a:spcAft>
                <a:spcPts val="0"/>
              </a:spcAft>
              <a:buNone/>
            </a:pPr>
            <a:r>
              <a:rPr lang="en" dirty="0"/>
              <a:t>View Company profile</a:t>
            </a:r>
            <a:endParaRPr dirty="0"/>
          </a:p>
          <a:p>
            <a:pPr marL="0" lvl="0" indent="0" algn="l" rtl="0">
              <a:spcBef>
                <a:spcPts val="600"/>
              </a:spcBef>
              <a:spcAft>
                <a:spcPts val="0"/>
              </a:spcAft>
              <a:buNone/>
            </a:pPr>
            <a:r>
              <a:rPr lang="en" dirty="0"/>
              <a:t>Add review</a:t>
            </a:r>
            <a:endParaRPr dirty="0"/>
          </a:p>
          <a:p>
            <a:pPr marL="0" lvl="0" indent="0" algn="l" rtl="0">
              <a:spcBef>
                <a:spcPts val="600"/>
              </a:spcBef>
              <a:spcAft>
                <a:spcPts val="0"/>
              </a:spcAft>
              <a:buNone/>
            </a:pPr>
            <a:r>
              <a:rPr lang="en" dirty="0"/>
              <a:t>View company review</a:t>
            </a:r>
            <a:endParaRPr dirty="0"/>
          </a:p>
          <a:p>
            <a:pPr marL="0" lvl="0" indent="0" algn="l" rtl="0">
              <a:spcBef>
                <a:spcPts val="600"/>
              </a:spcBef>
              <a:spcAft>
                <a:spcPts val="0"/>
              </a:spcAft>
              <a:buNone/>
            </a:pPr>
            <a:r>
              <a:rPr lang="en" dirty="0"/>
              <a:t>Apply for unlisted company</a:t>
            </a:r>
            <a:endParaRPr dirty="0"/>
          </a:p>
          <a:p>
            <a:pPr marL="0" lvl="0" indent="0" algn="l" rtl="0">
              <a:spcBef>
                <a:spcPts val="600"/>
              </a:spcBef>
              <a:spcAft>
                <a:spcPts val="0"/>
              </a:spcAft>
              <a:buNone/>
            </a:pPr>
            <a:r>
              <a:rPr lang="en" dirty="0"/>
              <a:t>Add/Remove company for Admin</a:t>
            </a:r>
            <a:endParaRPr dirty="0"/>
          </a:p>
          <a:p>
            <a:pPr marL="0" lvl="0" indent="0" algn="l" rtl="0">
              <a:spcBef>
                <a:spcPts val="600"/>
              </a:spcBef>
              <a:spcAft>
                <a:spcPts val="0"/>
              </a:spcAft>
              <a:buNone/>
            </a:pPr>
            <a:endParaRPr dirty="0"/>
          </a:p>
          <a:p>
            <a:pPr marL="0" lvl="0" indent="0" algn="l" rtl="0">
              <a:spcBef>
                <a:spcPts val="600"/>
              </a:spcBef>
              <a:spcAft>
                <a:spcPts val="0"/>
              </a:spcAft>
              <a:buNone/>
            </a:pPr>
            <a:endParaRPr dirty="0"/>
          </a:p>
          <a:p>
            <a:pPr marL="0" lvl="0" indent="0" algn="l" rtl="0">
              <a:spcBef>
                <a:spcPts val="600"/>
              </a:spcBef>
              <a:spcAft>
                <a:spcPts val="0"/>
              </a:spcAft>
              <a:buNone/>
            </a:pPr>
            <a:endParaRPr dirty="0"/>
          </a:p>
          <a:p>
            <a:pPr marL="0" lvl="0" indent="0" algn="l" rtl="0">
              <a:spcBef>
                <a:spcPts val="600"/>
              </a:spcBef>
              <a:spcAft>
                <a:spcPts val="0"/>
              </a:spcAft>
              <a:buNone/>
            </a:pPr>
            <a:endParaRPr dirty="0"/>
          </a:p>
          <a:p>
            <a:pPr marL="0" lvl="0" indent="0" algn="l" rtl="0">
              <a:spcBef>
                <a:spcPts val="600"/>
              </a:spcBef>
              <a:spcAft>
                <a:spcPts val="0"/>
              </a:spcAft>
              <a:buNone/>
            </a:pPr>
            <a:endParaRPr dirty="0"/>
          </a:p>
        </p:txBody>
      </p:sp>
      <p:sp>
        <p:nvSpPr>
          <p:cNvPr id="417" name="Google Shape;417;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sp>
        <p:nvSpPr>
          <p:cNvPr id="418" name="Google Shape;418;p19"/>
          <p:cNvSpPr txBox="1"/>
          <p:nvPr/>
        </p:nvSpPr>
        <p:spPr>
          <a:xfrm>
            <a:off x="4584400" y="478150"/>
            <a:ext cx="4176000" cy="11697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4000">
                <a:solidFill>
                  <a:schemeClr val="accent2"/>
                </a:solidFill>
                <a:latin typeface="Raleway SemiBold"/>
                <a:ea typeface="Raleway SemiBold"/>
                <a:cs typeface="Raleway SemiBold"/>
                <a:sym typeface="Raleway SemiBold"/>
              </a:rPr>
              <a:t>Non-functional Requirements</a:t>
            </a:r>
            <a:endParaRPr sz="4000">
              <a:solidFill>
                <a:schemeClr val="accent2"/>
              </a:solidFill>
              <a:latin typeface="Raleway SemiBold"/>
              <a:ea typeface="Raleway SemiBold"/>
              <a:cs typeface="Raleway SemiBold"/>
              <a:sym typeface="Raleway SemiBold"/>
            </a:endParaRPr>
          </a:p>
        </p:txBody>
      </p:sp>
      <p:sp>
        <p:nvSpPr>
          <p:cNvPr id="419" name="Google Shape;419;p19"/>
          <p:cNvSpPr txBox="1">
            <a:spLocks noGrp="1"/>
          </p:cNvSpPr>
          <p:nvPr>
            <p:ph type="body" idx="1"/>
          </p:nvPr>
        </p:nvSpPr>
        <p:spPr>
          <a:xfrm>
            <a:off x="4637525" y="1647850"/>
            <a:ext cx="3689100" cy="3273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Grey, yellow and white color palette</a:t>
            </a:r>
            <a:endParaRPr dirty="0"/>
          </a:p>
          <a:p>
            <a:pPr marL="0" lvl="0" indent="0" algn="l" rtl="0">
              <a:spcBef>
                <a:spcPts val="600"/>
              </a:spcBef>
              <a:spcAft>
                <a:spcPts val="0"/>
              </a:spcAft>
              <a:buNone/>
            </a:pPr>
            <a:r>
              <a:rPr lang="en" dirty="0"/>
              <a:t>Easy flow and navigation</a:t>
            </a:r>
            <a:endParaRPr dirty="0"/>
          </a:p>
          <a:p>
            <a:pPr marL="0" lvl="0" indent="0" algn="l" rtl="0">
              <a:spcBef>
                <a:spcPts val="600"/>
              </a:spcBef>
              <a:spcAft>
                <a:spcPts val="0"/>
              </a:spcAft>
              <a:buNone/>
            </a:pPr>
            <a:r>
              <a:rPr lang="en" dirty="0"/>
              <a:t>Responsive web page</a:t>
            </a:r>
            <a:endParaRPr dirty="0"/>
          </a:p>
          <a:p>
            <a:pPr marL="0" lvl="0" indent="0" algn="l" rtl="0">
              <a:spcBef>
                <a:spcPts val="600"/>
              </a:spcBef>
              <a:spcAft>
                <a:spcPts val="0"/>
              </a:spcAft>
              <a:buNone/>
            </a:pPr>
            <a:r>
              <a:rPr lang="en" dirty="0"/>
              <a:t>Secure login/Registration system</a:t>
            </a:r>
            <a:endParaRPr dirty="0"/>
          </a:p>
          <a:p>
            <a:pPr marL="0" lvl="0" indent="0" algn="l" rtl="0">
              <a:spcBef>
                <a:spcPts val="60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0"/>
          <p:cNvSpPr txBox="1">
            <a:spLocks noGrp="1"/>
          </p:cNvSpPr>
          <p:nvPr>
            <p:ph type="title"/>
          </p:nvPr>
        </p:nvSpPr>
        <p:spPr>
          <a:xfrm>
            <a:off x="457200" y="605600"/>
            <a:ext cx="8099700" cy="566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SDLC: Incremental Model </a:t>
            </a:r>
            <a:endParaRPr/>
          </a:p>
        </p:txBody>
      </p:sp>
      <p:sp>
        <p:nvSpPr>
          <p:cNvPr id="425" name="Google Shape;425;p20"/>
          <p:cNvSpPr txBox="1">
            <a:spLocks noGrp="1"/>
          </p:cNvSpPr>
          <p:nvPr>
            <p:ph type="body" idx="1"/>
          </p:nvPr>
        </p:nvSpPr>
        <p:spPr>
          <a:xfrm>
            <a:off x="398425" y="4277300"/>
            <a:ext cx="6942900" cy="566400"/>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
              <a:t>The software development life cycle model used for developing this project is Incremental model</a:t>
            </a:r>
            <a:endParaRPr/>
          </a:p>
        </p:txBody>
      </p:sp>
      <p:sp>
        <p:nvSpPr>
          <p:cNvPr id="426" name="Google Shape;426;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pic>
        <p:nvPicPr>
          <p:cNvPr id="427" name="Google Shape;427;p20"/>
          <p:cNvPicPr preferRelativeResize="0"/>
          <p:nvPr/>
        </p:nvPicPr>
        <p:blipFill>
          <a:blip r:embed="rId3">
            <a:alphaModFix/>
          </a:blip>
          <a:stretch>
            <a:fillRect/>
          </a:stretch>
        </p:blipFill>
        <p:spPr>
          <a:xfrm>
            <a:off x="398425" y="1276725"/>
            <a:ext cx="6882475" cy="2935175"/>
          </a:xfrm>
          <a:prstGeom prst="rect">
            <a:avLst/>
          </a:prstGeom>
          <a:noFill/>
          <a:ln>
            <a:noFill/>
          </a:ln>
        </p:spPr>
      </p:pic>
    </p:spTree>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912</Words>
  <Application>Microsoft Office PowerPoint</Application>
  <PresentationFormat>On-screen Show (16:9)</PresentationFormat>
  <Paragraphs>135</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Calibri</vt:lpstr>
      <vt:lpstr>Barlow Light</vt:lpstr>
      <vt:lpstr>Raleway SemiBold</vt:lpstr>
      <vt:lpstr>Raleway</vt:lpstr>
      <vt:lpstr>Arial</vt:lpstr>
      <vt:lpstr>Barlow</vt:lpstr>
      <vt:lpstr>Gaoler template</vt:lpstr>
      <vt:lpstr>Find Me Internship Website</vt:lpstr>
      <vt:lpstr>Content </vt:lpstr>
      <vt:lpstr>Introduction </vt:lpstr>
      <vt:lpstr>Problem statement </vt:lpstr>
      <vt:lpstr>Project Scope </vt:lpstr>
      <vt:lpstr>Salient features </vt:lpstr>
      <vt:lpstr>Comparative Study with Similar Projects</vt:lpstr>
      <vt:lpstr>Functional</vt:lpstr>
      <vt:lpstr>SDLC: Incremental Model </vt:lpstr>
      <vt:lpstr>SDLC</vt:lpstr>
      <vt:lpstr>Modules</vt:lpstr>
      <vt:lpstr>Modules</vt:lpstr>
      <vt:lpstr>Flowchart / System Flow</vt:lpstr>
      <vt:lpstr>PowerPoint Presentation</vt:lpstr>
      <vt:lpstr>PowerPoint Presentation</vt:lpstr>
      <vt:lpstr>PowerPoint Presentation</vt:lpstr>
      <vt:lpstr>PowerPoint Presentation</vt:lpstr>
      <vt:lpstr>PowerPoint Presentation</vt:lpstr>
      <vt:lpstr>PowerPoint Presentation</vt:lpstr>
      <vt:lpstr>Technology to be used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Me Internship Website</dc:title>
  <cp:lastModifiedBy>20CS065 KISHAN PRAJAPATI</cp:lastModifiedBy>
  <cp:revision>22</cp:revision>
  <dcterms:modified xsi:type="dcterms:W3CDTF">2022-11-11T15:20:34Z</dcterms:modified>
</cp:coreProperties>
</file>